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2"/>
    <p:sldId id="263" r:id="rId3"/>
    <p:sldId id="258" r:id="rId4"/>
    <p:sldId id="272" r:id="rId5"/>
    <p:sldId id="274" r:id="rId6"/>
    <p:sldId id="273" r:id="rId7"/>
    <p:sldId id="278" r:id="rId8"/>
    <p:sldId id="277" r:id="rId9"/>
    <p:sldId id="276" r:id="rId10"/>
    <p:sldId id="275" r:id="rId11"/>
    <p:sldId id="281" r:id="rId12"/>
    <p:sldId id="306" r:id="rId13"/>
    <p:sldId id="280" r:id="rId14"/>
    <p:sldId id="279" r:id="rId15"/>
    <p:sldId id="282" r:id="rId16"/>
    <p:sldId id="283" r:id="rId17"/>
    <p:sldId id="284" r:id="rId18"/>
    <p:sldId id="285" r:id="rId19"/>
    <p:sldId id="327" r:id="rId20"/>
    <p:sldId id="286" r:id="rId21"/>
    <p:sldId id="287" r:id="rId22"/>
    <p:sldId id="288" r:id="rId23"/>
    <p:sldId id="308" r:id="rId24"/>
    <p:sldId id="289" r:id="rId25"/>
    <p:sldId id="290" r:id="rId26"/>
    <p:sldId id="291" r:id="rId27"/>
    <p:sldId id="314" r:id="rId28"/>
    <p:sldId id="293" r:id="rId29"/>
    <p:sldId id="315" r:id="rId30"/>
    <p:sldId id="294" r:id="rId31"/>
    <p:sldId id="295" r:id="rId32"/>
    <p:sldId id="316" r:id="rId33"/>
    <p:sldId id="296" r:id="rId34"/>
    <p:sldId id="297" r:id="rId35"/>
    <p:sldId id="309" r:id="rId36"/>
    <p:sldId id="317" r:id="rId37"/>
    <p:sldId id="320" r:id="rId38"/>
    <p:sldId id="319" r:id="rId39"/>
    <p:sldId id="318" r:id="rId40"/>
    <p:sldId id="321" r:id="rId41"/>
    <p:sldId id="322" r:id="rId42"/>
    <p:sldId id="323" r:id="rId43"/>
    <p:sldId id="324" r:id="rId44"/>
    <p:sldId id="325" r:id="rId45"/>
    <p:sldId id="326" r:id="rId46"/>
    <p:sldId id="26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2;p13">
            <a:extLst>
              <a:ext uri="{FF2B5EF4-FFF2-40B4-BE49-F238E27FC236}">
                <a16:creationId xmlns:a16="http://schemas.microsoft.com/office/drawing/2014/main" id="{F34DF01A-3257-4EF9-8C66-CC75DC11A14C}"/>
              </a:ext>
            </a:extLst>
          </p:cNvPr>
          <p:cNvSpPr txBox="1">
            <a:spLocks/>
          </p:cNvSpPr>
          <p:nvPr/>
        </p:nvSpPr>
        <p:spPr>
          <a:xfrm>
            <a:off x="632366" y="1954633"/>
            <a:ext cx="8375108" cy="112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5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5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5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5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5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5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5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5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5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"/>
              <a:buNone/>
              <a:tabLst/>
              <a:defRPr/>
            </a:pPr>
            <a:r>
              <a:rPr kumimoji="0" lang="es-EC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Calidad de software</a:t>
            </a:r>
          </a:p>
        </p:txBody>
      </p:sp>
      <p:sp>
        <p:nvSpPr>
          <p:cNvPr id="9" name="Google Shape;93;p13">
            <a:extLst>
              <a:ext uri="{FF2B5EF4-FFF2-40B4-BE49-F238E27FC236}">
                <a16:creationId xmlns:a16="http://schemas.microsoft.com/office/drawing/2014/main" id="{F0569EA6-DEEC-4F44-BA26-63E5FBF1E9FB}"/>
              </a:ext>
            </a:extLst>
          </p:cNvPr>
          <p:cNvSpPr txBox="1">
            <a:spLocks/>
          </p:cNvSpPr>
          <p:nvPr/>
        </p:nvSpPr>
        <p:spPr>
          <a:xfrm>
            <a:off x="797467" y="3347700"/>
            <a:ext cx="7088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tabLst/>
              <a:defRPr/>
            </a:pPr>
            <a:r>
              <a:rPr kumimoji="0" lang="es-EC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Tema:</a:t>
            </a:r>
            <a:r>
              <a:rPr kumimoji="0" lang="es-EC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Fundamentos, herramientas, aseguramiento y control de calidad </a:t>
            </a:r>
          </a:p>
        </p:txBody>
      </p:sp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EDDAB341-613D-4D6A-8C32-1821F1695F5C}"/>
              </a:ext>
            </a:extLst>
          </p:cNvPr>
          <p:cNvSpPr txBox="1">
            <a:spLocks/>
          </p:cNvSpPr>
          <p:nvPr/>
        </p:nvSpPr>
        <p:spPr>
          <a:xfrm>
            <a:off x="797467" y="5317967"/>
            <a:ext cx="7484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tabLst/>
              <a:defRPr/>
            </a:pPr>
            <a:r>
              <a:rPr kumimoji="0" lang="es-EC" sz="2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Docente: </a:t>
            </a:r>
            <a:r>
              <a:rPr kumimoji="0" lang="es-EC" sz="2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Ing. Jose Caiza, </a:t>
            </a:r>
            <a:r>
              <a:rPr kumimoji="0" lang="es-EC" sz="28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Mgtr</a:t>
            </a:r>
            <a:endParaRPr kumimoji="0" lang="es-EC" sz="2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A3BC7A-A1D0-875A-9B96-8807E2F6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446" y="1193561"/>
            <a:ext cx="3778188" cy="41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C9B0296-D430-463B-9CF6-05623217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122" y="827315"/>
            <a:ext cx="8487984" cy="566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4;p15">
            <a:extLst>
              <a:ext uri="{FF2B5EF4-FFF2-40B4-BE49-F238E27FC236}">
                <a16:creationId xmlns:a16="http://schemas.microsoft.com/office/drawing/2014/main" id="{8190CCCB-D9DD-45C2-85C2-323058F4EEC4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64262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</p:spTree>
    <p:extLst>
      <p:ext uri="{BB962C8B-B14F-4D97-AF65-F5344CB8AC3E}">
        <p14:creationId xmlns:p14="http://schemas.microsoft.com/office/powerpoint/2010/main" val="138774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37040-0CE0-46DF-809C-18E185F7C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11618"/>
            <a:ext cx="157842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30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Historia</a:t>
            </a:r>
            <a:endParaRPr kumimoji="0" lang="es-EC" altLang="es-EC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0A4661C-88AE-4AD5-93BE-BB2D4500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95" y="881742"/>
            <a:ext cx="5802696" cy="167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BB7F511E-35A9-4B86-9D8C-BAB04D0A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9" y="881742"/>
            <a:ext cx="3456302" cy="200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B2310BE1-8D18-4B00-BFB7-00D539A00DCF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64262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483499-489A-4EE8-855C-A1083FB91DB2}"/>
              </a:ext>
            </a:extLst>
          </p:cNvPr>
          <p:cNvSpPr txBox="1"/>
          <p:nvPr/>
        </p:nvSpPr>
        <p:spPr>
          <a:xfrm>
            <a:off x="963299" y="3105834"/>
            <a:ext cx="10265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El concepto de </a:t>
            </a:r>
            <a:r>
              <a:rPr lang="es-MX" b="1" dirty="0"/>
              <a:t>calidad del software</a:t>
            </a:r>
            <a:r>
              <a:rPr lang="es-MX" dirty="0"/>
              <a:t> tiene sus raíces en la </a:t>
            </a:r>
            <a:r>
              <a:rPr lang="es-MX" b="1" dirty="0"/>
              <a:t>ingeniería de software</a:t>
            </a:r>
            <a:r>
              <a:rPr lang="es-MX" dirty="0"/>
              <a:t> y en las prácticas de control de calidad de la industria manufacturera. Su origen se puede rastrear en varios hitos clave: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3547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37040-0CE0-46DF-809C-18E185F7C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7784"/>
            <a:ext cx="12627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Historia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B2310BE1-8D18-4B00-BFB7-00D539A00DCF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64262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C4217B-370E-480B-8A4D-AF2A3CFC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1" y="988544"/>
            <a:ext cx="8556423" cy="2691039"/>
          </a:xfrm>
          <a:prstGeom prst="rect">
            <a:avLst/>
          </a:prstGeom>
        </p:spPr>
      </p:pic>
      <p:pic>
        <p:nvPicPr>
          <p:cNvPr id="8194" name="Picture 2" descr="La Importancia de la Inteligencia Artificial en la Automatización Industrial">
            <a:extLst>
              <a:ext uri="{FF2B5EF4-FFF2-40B4-BE49-F238E27FC236}">
                <a16:creationId xmlns:a16="http://schemas.microsoft.com/office/drawing/2014/main" id="{6F72284D-58A5-40C4-98E8-3984FD6C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886" y="2849507"/>
            <a:ext cx="5195833" cy="38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ase de datos de Empresas de Control de calidad en España | Listado de  Empresas de Control de calidad en España | Brekiadata">
            <a:extLst>
              <a:ext uri="{FF2B5EF4-FFF2-40B4-BE49-F238E27FC236}">
                <a16:creationId xmlns:a16="http://schemas.microsoft.com/office/drawing/2014/main" id="{0D7B80EC-DC77-450E-A496-FB6937E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4665" l="9850" r="89877">
                        <a14:foregroundMark x1="55677" y1="11585" x2="66074" y2="19970"/>
                        <a14:foregroundMark x1="57592" y1="11585" x2="64569" y2="10518"/>
                        <a14:foregroundMark x1="55677" y1="11128" x2="64159" y2="15244"/>
                        <a14:foregroundMark x1="20657" y1="15854" x2="16963" y2="16311"/>
                        <a14:foregroundMark x1="24487" y1="32165" x2="27360" y2="35823"/>
                        <a14:foregroundMark x1="26813" y1="51067" x2="21614" y2="55335"/>
                        <a14:foregroundMark x1="24487" y1="39482" x2="19289" y2="72561"/>
                        <a14:foregroundMark x1="19289" y1="72561" x2="22572" y2="66311"/>
                        <a14:foregroundMark x1="26402" y1="84756" x2="22161" y2="78354"/>
                        <a14:foregroundMark x1="19289" y1="94665" x2="23119" y2="71037"/>
                        <a14:foregroundMark x1="26813" y1="67835" x2="26402" y2="77439"/>
                        <a14:foregroundMark x1="23529" y1="29421" x2="23119" y2="22561"/>
                        <a14:foregroundMark x1="26402" y1="16311" x2="23940" y2="6250"/>
                        <a14:foregroundMark x1="29138" y1="20579" x2="25855" y2="18445"/>
                        <a14:foregroundMark x1="19699" y1="42073" x2="24897" y2="35823"/>
                        <a14:foregroundMark x1="56635" y1="10061" x2="64159" y2="9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143" y="4299857"/>
            <a:ext cx="2357937" cy="211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1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21FF2D-C5A6-4970-8392-57009524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09" y="857614"/>
            <a:ext cx="8788419" cy="1568686"/>
          </a:xfrm>
          <a:prstGeom prst="rect">
            <a:avLst/>
          </a:prstGeom>
        </p:spPr>
      </p:pic>
      <p:sp>
        <p:nvSpPr>
          <p:cNvPr id="4" name="Google Shape;104;p15">
            <a:extLst>
              <a:ext uri="{FF2B5EF4-FFF2-40B4-BE49-F238E27FC236}">
                <a16:creationId xmlns:a16="http://schemas.microsoft.com/office/drawing/2014/main" id="{928714EA-F625-418F-88B7-CDB3F3D9515F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4C9631-3349-4D11-A0D4-6C6D7EC6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7784"/>
            <a:ext cx="12627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Historia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 descr="Calidad del Software. - ppt descargar">
            <a:extLst>
              <a:ext uri="{FF2B5EF4-FFF2-40B4-BE49-F238E27FC236}">
                <a16:creationId xmlns:a16="http://schemas.microsoft.com/office/drawing/2014/main" id="{FF9145BC-ED06-4D55-AD7D-8FF4B8B17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2856" r="1441" b="7670"/>
          <a:stretch/>
        </p:blipFill>
        <p:spPr bwMode="auto">
          <a:xfrm>
            <a:off x="152399" y="2569029"/>
            <a:ext cx="559525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7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15">
            <a:extLst>
              <a:ext uri="{FF2B5EF4-FFF2-40B4-BE49-F238E27FC236}">
                <a16:creationId xmlns:a16="http://schemas.microsoft.com/office/drawing/2014/main" id="{3C72A179-5C74-4C40-B107-6C34BCB341C9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344FD26-DA7B-4312-8EEC-E14454D19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7784"/>
            <a:ext cx="12627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Historia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0" name="Picture 10" descr="How do Agile and DevOps Interrelate">
            <a:extLst>
              <a:ext uri="{FF2B5EF4-FFF2-40B4-BE49-F238E27FC236}">
                <a16:creationId xmlns:a16="http://schemas.microsoft.com/office/drawing/2014/main" id="{9503DE11-B13F-4A07-9DED-5EE2C58C0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r="19678"/>
          <a:stretch/>
        </p:blipFill>
        <p:spPr bwMode="auto">
          <a:xfrm>
            <a:off x="300940" y="1666790"/>
            <a:ext cx="4248888" cy="418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4F1C6117-09C7-48F4-AA38-C6D57CA12202}"/>
              </a:ext>
            </a:extLst>
          </p:cNvPr>
          <p:cNvGrpSpPr/>
          <p:nvPr/>
        </p:nvGrpSpPr>
        <p:grpSpPr>
          <a:xfrm>
            <a:off x="4662788" y="1169033"/>
            <a:ext cx="7529212" cy="5688967"/>
            <a:chOff x="4662788" y="1169033"/>
            <a:chExt cx="7529212" cy="568896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DCC3A08-787D-4312-A90A-6C539C031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788" y="2438017"/>
              <a:ext cx="7529212" cy="4419983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2C6F6DA-E507-4FD1-9740-36B22515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6922" y="1169033"/>
              <a:ext cx="7525078" cy="2227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164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15">
            <a:extLst>
              <a:ext uri="{FF2B5EF4-FFF2-40B4-BE49-F238E27FC236}">
                <a16:creationId xmlns:a16="http://schemas.microsoft.com/office/drawing/2014/main" id="{0008C12B-D721-431C-A918-D12A715CADC1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9E2AB2D-A8CE-4CA2-8FBA-95625EE2F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7784"/>
            <a:ext cx="12627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Historia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4" descr="Important Projects">
            <a:extLst>
              <a:ext uri="{FF2B5EF4-FFF2-40B4-BE49-F238E27FC236}">
                <a16:creationId xmlns:a16="http://schemas.microsoft.com/office/drawing/2014/main" id="{AD8EF68A-3843-4A4D-9EAA-0E50AA447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905" y="1981200"/>
            <a:ext cx="7862370" cy="480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69A4272-D1B7-497F-AD56-F480740A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0" y="898542"/>
            <a:ext cx="6760029" cy="1729890"/>
          </a:xfrm>
          <a:prstGeom prst="rect">
            <a:avLst/>
          </a:prstGeom>
        </p:spPr>
      </p:pic>
      <p:pic>
        <p:nvPicPr>
          <p:cNvPr id="11266" name="Picture 2" descr="Agile &amp; DevOps | Dynasystems | Diseñamos tus sueños">
            <a:extLst>
              <a:ext uri="{FF2B5EF4-FFF2-40B4-BE49-F238E27FC236}">
                <a16:creationId xmlns:a16="http://schemas.microsoft.com/office/drawing/2014/main" id="{E26D27B4-748A-46AC-939C-F81F749D1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3413140"/>
            <a:ext cx="3770313" cy="280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29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D1BB38D5-BCE9-440E-8BFC-491247F2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6" y="1397426"/>
            <a:ext cx="4775427" cy="454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2B40C2B5-5FD7-4BDB-A5C5-04A9132DF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2528207"/>
            <a:ext cx="6367675" cy="180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6384DDC-5AA3-4CE4-B7A5-D167BF514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7784"/>
            <a:ext cx="1589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Metáfora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104;p15">
            <a:extLst>
              <a:ext uri="{FF2B5EF4-FFF2-40B4-BE49-F238E27FC236}">
                <a16:creationId xmlns:a16="http://schemas.microsoft.com/office/drawing/2014/main" id="{F3574415-9A4A-40F6-A873-B31A69247FD7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</p:spTree>
    <p:extLst>
      <p:ext uri="{BB962C8B-B14F-4D97-AF65-F5344CB8AC3E}">
        <p14:creationId xmlns:p14="http://schemas.microsoft.com/office/powerpoint/2010/main" val="170954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5">
            <a:extLst>
              <a:ext uri="{FF2B5EF4-FFF2-40B4-BE49-F238E27FC236}">
                <a16:creationId xmlns:a16="http://schemas.microsoft.com/office/drawing/2014/main" id="{A14914B3-6877-406A-B573-6C92844E0FDD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6368256-8457-480E-BB7C-24072C460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7784"/>
            <a:ext cx="1589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Desafíos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A6A827F-C3B4-4EE7-ACFB-B1C0080B6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70" y="1793420"/>
            <a:ext cx="4468155" cy="435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9818A24C-08A7-4BA0-8306-34DF27582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7" y="2715986"/>
            <a:ext cx="6788498" cy="197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9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Programación orientada a objetos: Crisis del software">
            <a:extLst>
              <a:ext uri="{FF2B5EF4-FFF2-40B4-BE49-F238E27FC236}">
                <a16:creationId xmlns:a16="http://schemas.microsoft.com/office/drawing/2014/main" id="{A1E6C2C7-0351-4ABA-8BD9-4805CEC26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87" y="730490"/>
            <a:ext cx="8064273" cy="605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F220F73-2222-415F-8F40-036787968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7784"/>
            <a:ext cx="1589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Ejercicio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104;p15">
            <a:extLst>
              <a:ext uri="{FF2B5EF4-FFF2-40B4-BE49-F238E27FC236}">
                <a16:creationId xmlns:a16="http://schemas.microsoft.com/office/drawing/2014/main" id="{38209E27-EEDA-4722-82AE-3D51FDE860E5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3AD0D18-D49F-435A-94FC-64902A9E274A}"/>
              </a:ext>
            </a:extLst>
          </p:cNvPr>
          <p:cNvSpPr txBox="1"/>
          <p:nvPr/>
        </p:nvSpPr>
        <p:spPr>
          <a:xfrm>
            <a:off x="8828315" y="5366657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/>
              <a:t>Cuéntame, qué experiencia personal has tenido como usuario de un software de mala calidad?.</a:t>
            </a:r>
          </a:p>
        </p:txBody>
      </p:sp>
    </p:spTree>
    <p:extLst>
      <p:ext uri="{BB962C8B-B14F-4D97-AF65-F5344CB8AC3E}">
        <p14:creationId xmlns:p14="http://schemas.microsoft.com/office/powerpoint/2010/main" val="218555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9F880-0766-2992-0E6C-ABA0FC9C0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930" y="1744132"/>
            <a:ext cx="8534400" cy="1507067"/>
          </a:xfrm>
        </p:spPr>
        <p:txBody>
          <a:bodyPr/>
          <a:lstStyle/>
          <a:p>
            <a:r>
              <a:rPr lang="es-ES" dirty="0"/>
              <a:t>QA DE PRODUCTO DE SOFTWARE</a:t>
            </a:r>
          </a:p>
        </p:txBody>
      </p:sp>
    </p:spTree>
    <p:extLst>
      <p:ext uri="{BB962C8B-B14F-4D97-AF65-F5344CB8AC3E}">
        <p14:creationId xmlns:p14="http://schemas.microsoft.com/office/powerpoint/2010/main" val="143802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0CD3291-C05E-49BE-AEFC-B9061D7A9675}"/>
              </a:ext>
            </a:extLst>
          </p:cNvPr>
          <p:cNvSpPr txBox="1"/>
          <p:nvPr/>
        </p:nvSpPr>
        <p:spPr>
          <a:xfrm flipH="1">
            <a:off x="851534" y="2745106"/>
            <a:ext cx="10488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2A39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“La calidad es más importante que la cantidad. Un home run es mejor que dos dobles”</a:t>
            </a:r>
            <a:endParaRPr lang="es-EC" sz="3600" dirty="0">
              <a:solidFill>
                <a:srgbClr val="2A39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4D894E-0E91-4DC9-A49B-7E0B11F1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21" y="2125959"/>
            <a:ext cx="1676545" cy="1790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A312340-869B-4BC0-A3B8-8284783A773E}"/>
              </a:ext>
            </a:extLst>
          </p:cNvPr>
          <p:cNvSpPr txBox="1"/>
          <p:nvPr/>
        </p:nvSpPr>
        <p:spPr>
          <a:xfrm flipH="1">
            <a:off x="9507855" y="4088131"/>
            <a:ext cx="17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2A39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Steve Jobs</a:t>
            </a:r>
            <a:endParaRPr lang="es-EC" sz="2400" dirty="0">
              <a:solidFill>
                <a:srgbClr val="2A39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9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457DE051-1730-496C-AAF5-ED1B2A73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76" y="858281"/>
            <a:ext cx="7361695" cy="195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>
            <a:extLst>
              <a:ext uri="{FF2B5EF4-FFF2-40B4-BE49-F238E27FC236}">
                <a16:creationId xmlns:a16="http://schemas.microsoft.com/office/drawing/2014/main" id="{4FAF317C-2F67-4BEA-9A02-83769201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48" y="3066026"/>
            <a:ext cx="5607504" cy="355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4;p15">
            <a:extLst>
              <a:ext uri="{FF2B5EF4-FFF2-40B4-BE49-F238E27FC236}">
                <a16:creationId xmlns:a16="http://schemas.microsoft.com/office/drawing/2014/main" id="{CB2174A7-C650-41D0-ABA5-01CD1FE333D8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52070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del producto software</a:t>
            </a:r>
          </a:p>
        </p:txBody>
      </p:sp>
    </p:spTree>
    <p:extLst>
      <p:ext uri="{BB962C8B-B14F-4D97-AF65-F5344CB8AC3E}">
        <p14:creationId xmlns:p14="http://schemas.microsoft.com/office/powerpoint/2010/main" val="3842795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5DD308B-F4B3-4BAF-ABD2-1783ADBC8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129" y="2059340"/>
            <a:ext cx="5553923" cy="38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361FF353-8775-4B8A-9854-CC531B7BB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88" b="93438" l="1833" r="99593">
                        <a14:foregroundMark x1="47454" y1="44063" x2="46436" y2="66875"/>
                        <a14:foregroundMark x1="46436" y1="66875" x2="46436" y2="66875"/>
                        <a14:foregroundMark x1="65377" y1="76563" x2="52953" y2="62813"/>
                        <a14:foregroundMark x1="22200" y1="9063" x2="37882" y2="10313"/>
                        <a14:foregroundMark x1="37882" y1="10313" x2="75967" y2="8438"/>
                        <a14:foregroundMark x1="2444" y1="91875" x2="26477" y2="89688"/>
                        <a14:foregroundMark x1="26477" y1="89688" x2="38900" y2="93438"/>
                        <a14:foregroundMark x1="1833" y1="91250" x2="11202" y2="93438"/>
                        <a14:foregroundMark x1="2851" y1="88125" x2="5703" y2="87188"/>
                        <a14:foregroundMark x1="21996" y1="4688" x2="22607" y2="11563"/>
                        <a14:foregroundMark x1="21385" y1="8125" x2="21996" y2="17813"/>
                        <a14:foregroundMark x1="28513" y1="15625" x2="28513" y2="13750"/>
                        <a14:foregroundMark x1="28513" y1="13750" x2="18941" y2="10938"/>
                        <a14:foregroundMark x1="74542" y1="10625" x2="60285" y2="15313"/>
                        <a14:foregroundMark x1="40122" y1="7813" x2="58859" y2="6563"/>
                        <a14:foregroundMark x1="58859" y1="6563" x2="60285" y2="6563"/>
                        <a14:foregroundMark x1="60081" y1="93438" x2="99593" y2="8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13" y="3124638"/>
            <a:ext cx="4802416" cy="31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A1962665-8121-4829-90EF-83F5CF18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0" y="1205683"/>
            <a:ext cx="5749473" cy="157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D0DB29CC-D36A-4200-9BC8-AC1BDC720F04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52070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del producto software</a:t>
            </a:r>
          </a:p>
        </p:txBody>
      </p:sp>
    </p:spTree>
    <p:extLst>
      <p:ext uri="{BB962C8B-B14F-4D97-AF65-F5344CB8AC3E}">
        <p14:creationId xmlns:p14="http://schemas.microsoft.com/office/powerpoint/2010/main" val="25288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7A984DC3-256F-4889-9860-119DA049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93" y="1121160"/>
            <a:ext cx="6197763" cy="193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4;p15">
            <a:extLst>
              <a:ext uri="{FF2B5EF4-FFF2-40B4-BE49-F238E27FC236}">
                <a16:creationId xmlns:a16="http://schemas.microsoft.com/office/drawing/2014/main" id="{699DF825-537E-4905-9116-EA93F5B7C807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52070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del producto software</a:t>
            </a:r>
          </a:p>
        </p:txBody>
      </p:sp>
      <p:pic>
        <p:nvPicPr>
          <p:cNvPr id="17418" name="Picture 10" descr="ISO 25000 STANDARDS">
            <a:extLst>
              <a:ext uri="{FF2B5EF4-FFF2-40B4-BE49-F238E27FC236}">
                <a16:creationId xmlns:a16="http://schemas.microsoft.com/office/drawing/2014/main" id="{A0F00B5D-F363-4C9C-9567-330591E2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445" y="2757079"/>
            <a:ext cx="5282862" cy="39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9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7A984DC3-256F-4889-9860-119DA049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93" y="1121160"/>
            <a:ext cx="6197763" cy="193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>
            <a:extLst>
              <a:ext uri="{FF2B5EF4-FFF2-40B4-BE49-F238E27FC236}">
                <a16:creationId xmlns:a16="http://schemas.microsoft.com/office/drawing/2014/main" id="{F3FD7C5E-9556-4AB6-A5D7-B6193E52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3" b="97610" l="3290" r="92990">
                        <a14:foregroundMark x1="8441" y1="21514" x2="22031" y2="22311"/>
                        <a14:foregroundMark x1="26896" y1="19323" x2="27039" y2="28685"/>
                        <a14:foregroundMark x1="30043" y1="26892" x2="22747" y2="20518"/>
                        <a14:foregroundMark x1="29614" y1="18924" x2="33619" y2="28486"/>
                        <a14:foregroundMark x1="33619" y1="28486" x2="33619" y2="28486"/>
                        <a14:foregroundMark x1="44635" y1="16135" x2="51359" y2="22709"/>
                        <a14:foregroundMark x1="51359" y1="22709" x2="47067" y2="11952"/>
                        <a14:foregroundMark x1="47067" y1="11952" x2="44063" y2="16932"/>
                        <a14:foregroundMark x1="41631" y1="18327" x2="48784" y2="24701"/>
                        <a14:foregroundMark x1="63519" y1="22709" x2="69814" y2="27888"/>
                        <a14:foregroundMark x1="69814" y1="27888" x2="67668" y2="17331"/>
                        <a14:foregroundMark x1="67668" y1="17331" x2="60086" y2="23307"/>
                        <a14:foregroundMark x1="60086" y1="23307" x2="60086" y2="23307"/>
                        <a14:foregroundMark x1="67811" y1="47012" x2="66667" y2="47211"/>
                        <a14:foregroundMark x1="66381" y1="47211" x2="70672" y2="55578"/>
                        <a14:foregroundMark x1="73534" y1="52390" x2="73247" y2="47211"/>
                        <a14:foregroundMark x1="72961" y1="45618" x2="66953" y2="45618"/>
                        <a14:foregroundMark x1="65665" y1="52390" x2="68670" y2="59163"/>
                        <a14:foregroundMark x1="63948" y1="76295" x2="63233" y2="80677"/>
                        <a14:foregroundMark x1="65522" y1="70717" x2="69385" y2="75896"/>
                        <a14:foregroundMark x1="70672" y1="79681" x2="65665" y2="83466"/>
                        <a14:foregroundMark x1="50358" y1="84462" x2="42632" y2="85060"/>
                        <a14:foregroundMark x1="42632" y1="85060" x2="48498" y2="77490"/>
                        <a14:foregroundMark x1="48498" y1="77490" x2="48498" y2="77490"/>
                        <a14:foregroundMark x1="49928" y1="75498" x2="43777" y2="75100"/>
                        <a14:foregroundMark x1="28183" y1="74900" x2="30901" y2="84661"/>
                        <a14:foregroundMark x1="30901" y1="84661" x2="26180" y2="76693"/>
                        <a14:foregroundMark x1="26180" y1="76693" x2="23176" y2="82869"/>
                        <a14:foregroundMark x1="33619" y1="76494" x2="23891" y2="76295"/>
                        <a14:foregroundMark x1="23891" y1="76295" x2="22747" y2="76693"/>
                        <a14:foregroundMark x1="26609" y1="73108" x2="22461" y2="73904"/>
                        <a14:foregroundMark x1="28612" y1="53984" x2="21316" y2="53984"/>
                        <a14:foregroundMark x1="19456" y1="49801" x2="27468" y2="48008"/>
                        <a14:foregroundMark x1="27468" y1="48008" x2="29041" y2="51195"/>
                        <a14:foregroundMark x1="26609" y1="46016" x2="21316" y2="44821"/>
                        <a14:foregroundMark x1="37768" y1="97410" x2="51788" y2="97610"/>
                        <a14:foregroundMark x1="51788" y1="97610" x2="38484" y2="96215"/>
                        <a14:foregroundMark x1="40486" y1="94422" x2="56652" y2="95817"/>
                        <a14:foregroundMark x1="56938" y1="93028" x2="48927" y2="92629"/>
                        <a14:foregroundMark x1="74821" y1="78088" x2="83405" y2="77291"/>
                        <a14:foregroundMark x1="83405" y1="77291" x2="75536" y2="80478"/>
                        <a14:foregroundMark x1="75536" y1="80478" x2="85837" y2="79681"/>
                        <a14:foregroundMark x1="85837" y1="79681" x2="86838" y2="79681"/>
                        <a14:foregroundMark x1="85265" y1="80080" x2="84979" y2="78486"/>
                        <a14:foregroundMark x1="84692" y1="78486" x2="86838" y2="77888"/>
                        <a14:foregroundMark x1="79685" y1="50000" x2="91559" y2="48606"/>
                        <a14:foregroundMark x1="91559" y1="48606" x2="80544" y2="50000"/>
                        <a14:foregroundMark x1="80114" y1="48805" x2="88555" y2="47809"/>
                        <a14:foregroundMark x1="88555" y1="47809" x2="93133" y2="48606"/>
                        <a14:foregroundMark x1="77682" y1="47610" x2="84979" y2="48606"/>
                        <a14:foregroundMark x1="74821" y1="22311" x2="82833" y2="22510"/>
                        <a14:foregroundMark x1="74106" y1="21514" x2="83834" y2="21514"/>
                        <a14:foregroundMark x1="73963" y1="24502" x2="83262" y2="25299"/>
                        <a14:foregroundMark x1="83262" y1="25299" x2="74249" y2="25100"/>
                        <a14:foregroundMark x1="74249" y1="25100" x2="81259" y2="22510"/>
                        <a14:foregroundMark x1="81259" y1="22510" x2="81831" y2="22908"/>
                        <a14:foregroundMark x1="62232" y1="27888" x2="69385" y2="29681"/>
                        <a14:foregroundMark x1="3290" y1="45020" x2="10873" y2="46614"/>
                        <a14:foregroundMark x1="10873" y1="46614" x2="4006" y2="45618"/>
                        <a14:foregroundMark x1="4864" y1="50000" x2="19313" y2="51992"/>
                        <a14:foregroundMark x1="17454" y1="51992" x2="3433" y2="51992"/>
                        <a14:foregroundMark x1="3433" y1="46813" x2="3433" y2="52390"/>
                        <a14:foregroundMark x1="5150" y1="72112" x2="21316" y2="78287"/>
                        <a14:foregroundMark x1="21316" y1="78287" x2="25608" y2="78287"/>
                        <a14:foregroundMark x1="21030" y1="75697" x2="5150" y2="75697"/>
                        <a14:foregroundMark x1="6867" y1="78685" x2="19027" y2="80677"/>
                        <a14:foregroundMark x1="19027" y1="80677" x2="7725" y2="81076"/>
                        <a14:foregroundMark x1="73677" y1="77888" x2="87411" y2="77291"/>
                        <a14:foregroundMark x1="79542" y1="51195" x2="92990" y2="51594"/>
                        <a14:foregroundMark x1="74964" y1="20518" x2="84979" y2="21713"/>
                        <a14:foregroundMark x1="35193" y1="1793" x2="52074" y2="3586"/>
                        <a14:foregroundMark x1="52074" y1="3586" x2="42775" y2="5777"/>
                        <a14:foregroundMark x1="42775" y1="5777" x2="51645" y2="4980"/>
                        <a14:foregroundMark x1="51645" y1="4980" x2="41917" y2="3386"/>
                        <a14:foregroundMark x1="41917" y1="3386" x2="51502" y2="3785"/>
                        <a14:foregroundMark x1="51502" y1="3785" x2="39056" y2="996"/>
                        <a14:foregroundMark x1="39056" y1="996" x2="51502" y2="3386"/>
                        <a14:foregroundMark x1="51502" y1="3386" x2="47926" y2="1793"/>
                        <a14:foregroundMark x1="36052" y1="4183" x2="43205" y2="3785"/>
                        <a14:foregroundMark x1="48784" y1="3386" x2="56080" y2="3187"/>
                        <a14:foregroundMark x1="56080" y1="3187" x2="56509" y2="3187"/>
                        <a14:foregroundMark x1="51502" y1="4183" x2="57511" y2="4183"/>
                        <a14:foregroundMark x1="55937" y1="1992" x2="49642" y2="2390"/>
                        <a14:foregroundMark x1="7725" y1="20916" x2="15308" y2="19920"/>
                        <a14:foregroundMark x1="15308" y1="19920" x2="25894" y2="21315"/>
                        <a14:foregroundMark x1="7725" y1="24502" x2="27325" y2="25896"/>
                        <a14:foregroundMark x1="72675" y1="19323" x2="76109" y2="19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99" y="1747156"/>
            <a:ext cx="5161163" cy="370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4;p15">
            <a:extLst>
              <a:ext uri="{FF2B5EF4-FFF2-40B4-BE49-F238E27FC236}">
                <a16:creationId xmlns:a16="http://schemas.microsoft.com/office/drawing/2014/main" id="{699DF825-537E-4905-9116-EA93F5B7C807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52070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del producto software</a:t>
            </a:r>
          </a:p>
        </p:txBody>
      </p:sp>
      <p:pic>
        <p:nvPicPr>
          <p:cNvPr id="17416" name="Picture 8" descr="Norma ISO/25000 by Maximilian Serrano Osorio on Prezi">
            <a:extLst>
              <a:ext uri="{FF2B5EF4-FFF2-40B4-BE49-F238E27FC236}">
                <a16:creationId xmlns:a16="http://schemas.microsoft.com/office/drawing/2014/main" id="{52E1ECC9-8B62-4AB7-8CFC-4E488211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26" y="3579275"/>
            <a:ext cx="5260521" cy="295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26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ᐈ ISO 25010: Mejora calidad y satisfacción del usuario en software">
            <a:extLst>
              <a:ext uri="{FF2B5EF4-FFF2-40B4-BE49-F238E27FC236}">
                <a16:creationId xmlns:a16="http://schemas.microsoft.com/office/drawing/2014/main" id="{5585A976-4F44-4E99-A2B8-DA9117812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7" y="1436914"/>
            <a:ext cx="11382412" cy="510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6C97F97-8CF5-4D2B-8B37-E9F3BBD0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702" y="812046"/>
            <a:ext cx="2633956" cy="1032599"/>
          </a:xfrm>
          <a:prstGeom prst="rect">
            <a:avLst/>
          </a:prstGeom>
        </p:spPr>
      </p:pic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C506B1B2-EF8F-48D9-8207-DA7D3D608CA4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52070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del producto software</a:t>
            </a:r>
          </a:p>
        </p:txBody>
      </p:sp>
    </p:spTree>
    <p:extLst>
      <p:ext uri="{BB962C8B-B14F-4D97-AF65-F5344CB8AC3E}">
        <p14:creationId xmlns:p14="http://schemas.microsoft.com/office/powerpoint/2010/main" val="2418448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B417305-F7E0-444A-A346-46E6C4CF1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5" y="1643397"/>
            <a:ext cx="4789715" cy="31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B2E6F4-1FAC-4A9F-B2D6-075597C94F51}"/>
              </a:ext>
            </a:extLst>
          </p:cNvPr>
          <p:cNvSpPr txBox="1"/>
          <p:nvPr/>
        </p:nvSpPr>
        <p:spPr>
          <a:xfrm>
            <a:off x="2632230" y="898522"/>
            <a:ext cx="7450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000" b="1" dirty="0">
                <a:solidFill>
                  <a:srgbClr val="2A3990"/>
                </a:solidFill>
              </a:rPr>
              <a:t>Identificar aspectos positivos y negativos relacionados con la calidad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76F0DB1-D7D5-4F64-A93A-4C98D30AC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57784"/>
            <a:ext cx="1589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Ejercicio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104;p15">
            <a:extLst>
              <a:ext uri="{FF2B5EF4-FFF2-40B4-BE49-F238E27FC236}">
                <a16:creationId xmlns:a16="http://schemas.microsoft.com/office/drawing/2014/main" id="{18680CE4-1438-4B7E-AABD-5E957C27442E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875112-DCAD-4593-9348-5551B06A8006}"/>
              </a:ext>
            </a:extLst>
          </p:cNvPr>
          <p:cNvSpPr txBox="1"/>
          <p:nvPr/>
        </p:nvSpPr>
        <p:spPr>
          <a:xfrm>
            <a:off x="1959429" y="5214603"/>
            <a:ext cx="910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Ejemplo:</a:t>
            </a:r>
          </a:p>
          <a:p>
            <a:r>
              <a:rPr lang="es-EC" sz="2000" dirty="0"/>
              <a:t>Para una aplicación de compras en línea, evaluar la facilidad de navegación, seguridad de las transacciones y la claridad de la información del producto</a:t>
            </a:r>
          </a:p>
        </p:txBody>
      </p:sp>
    </p:spTree>
    <p:extLst>
      <p:ext uri="{BB962C8B-B14F-4D97-AF65-F5344CB8AC3E}">
        <p14:creationId xmlns:p14="http://schemas.microsoft.com/office/powerpoint/2010/main" val="1389019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C061C365-0515-43C8-A019-4F4893B0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43" y="1035181"/>
            <a:ext cx="3051886" cy="203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>
            <a:extLst>
              <a:ext uri="{FF2B5EF4-FFF2-40B4-BE49-F238E27FC236}">
                <a16:creationId xmlns:a16="http://schemas.microsoft.com/office/drawing/2014/main" id="{83531366-F224-43B2-A30C-788F0B83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1035181"/>
            <a:ext cx="7557047" cy="203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4D72393-48F7-43AC-95CB-A119AB4B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157784"/>
            <a:ext cx="66402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Importancia de la Retroalimentación 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65500462-3DAD-44CB-89E8-6CE4E3A0E851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pic>
        <p:nvPicPr>
          <p:cNvPr id="20485" name="Picture 5" descr="scrum">
            <a:extLst>
              <a:ext uri="{FF2B5EF4-FFF2-40B4-BE49-F238E27FC236}">
                <a16:creationId xmlns:a16="http://schemas.microsoft.com/office/drawing/2014/main" id="{4F815BC8-8F5D-4D5D-BEB7-115F114E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72" y="3235978"/>
            <a:ext cx="6928475" cy="346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748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C1E247-817E-4CAB-B7A1-E516E583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12192000" cy="6954955"/>
          </a:xfrm>
          <a:prstGeom prst="rect">
            <a:avLst/>
          </a:prstGeom>
        </p:spPr>
      </p:pic>
      <p:sp>
        <p:nvSpPr>
          <p:cNvPr id="4" name="Google Shape;106;p15">
            <a:extLst>
              <a:ext uri="{FF2B5EF4-FFF2-40B4-BE49-F238E27FC236}">
                <a16:creationId xmlns:a16="http://schemas.microsoft.com/office/drawing/2014/main" id="{70183438-5416-40CB-A294-9508C7ADB6C2}"/>
              </a:ext>
            </a:extLst>
          </p:cNvPr>
          <p:cNvSpPr txBox="1">
            <a:spLocks/>
          </p:cNvSpPr>
          <p:nvPr/>
        </p:nvSpPr>
        <p:spPr>
          <a:xfrm>
            <a:off x="874304" y="2631518"/>
            <a:ext cx="10138592" cy="214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1" indent="-328613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1.2.  Normas de calidad en el Desarrollo de Software</a:t>
            </a:r>
          </a:p>
        </p:txBody>
      </p:sp>
    </p:spTree>
    <p:extLst>
      <p:ext uri="{BB962C8B-B14F-4D97-AF65-F5344CB8AC3E}">
        <p14:creationId xmlns:p14="http://schemas.microsoft.com/office/powerpoint/2010/main" val="1338666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B0BA9EEA-6384-4380-97CB-FB1115612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4"/>
          <a:stretch/>
        </p:blipFill>
        <p:spPr bwMode="auto">
          <a:xfrm>
            <a:off x="2655437" y="5878285"/>
            <a:ext cx="7522706" cy="8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Norma ISO/25000 by Maximilian Serrano Osorio on Prezi">
            <a:extLst>
              <a:ext uri="{FF2B5EF4-FFF2-40B4-BE49-F238E27FC236}">
                <a16:creationId xmlns:a16="http://schemas.microsoft.com/office/drawing/2014/main" id="{94736F5D-DBB0-422D-ADA4-4F0A7600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798" y="2639740"/>
            <a:ext cx="5363460" cy="301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48EF1C2-212E-4BD5-B55F-A20772E4DEB3}"/>
              </a:ext>
            </a:extLst>
          </p:cNvPr>
          <p:cNvSpPr txBox="1"/>
          <p:nvPr/>
        </p:nvSpPr>
        <p:spPr>
          <a:xfrm>
            <a:off x="1295400" y="1077927"/>
            <a:ext cx="9849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000" b="1" dirty="0"/>
              <a:t>Introducción a las Normas de Calidad:</a:t>
            </a:r>
          </a:p>
          <a:p>
            <a:pPr algn="just"/>
            <a:endParaRPr lang="es-EC" sz="2000" dirty="0"/>
          </a:p>
          <a:p>
            <a:pPr algn="just"/>
            <a:r>
              <a:rPr lang="es-EC" sz="2000" dirty="0"/>
              <a:t>Las Normas de Calidad son directrices y prácticas recomendadas que ayudan a garantizar la consistencia y la calidad en el desarrollo de software.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B99C11C-9114-42BF-A33B-11FAAF430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Normas de Calidad de Software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104;p15">
            <a:extLst>
              <a:ext uri="{FF2B5EF4-FFF2-40B4-BE49-F238E27FC236}">
                <a16:creationId xmlns:a16="http://schemas.microsoft.com/office/drawing/2014/main" id="{3A1A72D2-47D6-4D49-8CF3-B58ECB4919BB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EFC8227-A2C6-43A3-9919-B8339E41C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62" b="97561" l="9934" r="89404">
                        <a14:foregroundMark x1="17881" y1="14092" x2="34768" y2="13008"/>
                        <a14:foregroundMark x1="28146" y1="6504" x2="73510" y2="14092"/>
                        <a14:foregroundMark x1="50331" y1="86450" x2="71192" y2="91599"/>
                        <a14:foregroundMark x1="71192" y1="91599" x2="71854" y2="91599"/>
                        <a14:foregroundMark x1="72848" y1="97561" x2="59272" y2="91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25" y="2639740"/>
            <a:ext cx="2108203" cy="25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711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8EF1C2-212E-4BD5-B55F-A20772E4DEB3}"/>
              </a:ext>
            </a:extLst>
          </p:cNvPr>
          <p:cNvSpPr txBox="1"/>
          <p:nvPr/>
        </p:nvSpPr>
        <p:spPr>
          <a:xfrm>
            <a:off x="1295400" y="1077927"/>
            <a:ext cx="9849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000" b="1" dirty="0"/>
              <a:t>Normas comunes en Desarrollo de Software:</a:t>
            </a:r>
          </a:p>
          <a:p>
            <a:pPr algn="just"/>
            <a:endParaRPr lang="es-EC" sz="2000" dirty="0"/>
          </a:p>
          <a:p>
            <a:pPr algn="just"/>
            <a:r>
              <a:rPr lang="es-EC" sz="2000" dirty="0"/>
              <a:t>Las Normas de Calidad son directrices y prácticas recomendadas que ayudan a garantizar la consistencia y la calidad en el desarrollo de software.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B99C11C-9114-42BF-A33B-11FAAF430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Normas de Desarrollo de Software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104;p15">
            <a:extLst>
              <a:ext uri="{FF2B5EF4-FFF2-40B4-BE49-F238E27FC236}">
                <a16:creationId xmlns:a16="http://schemas.microsoft.com/office/drawing/2014/main" id="{3A1A72D2-47D6-4D49-8CF3-B58ECB4919BB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B4BCB63-F9DA-4001-B247-AC9846C2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6100" y="2894091"/>
            <a:ext cx="3726946" cy="3726946"/>
          </a:xfrm>
          <a:prstGeom prst="rect">
            <a:avLst/>
          </a:prstGeom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F9BA6A6A-3F4B-4D96-9A3A-3D7D2C3C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2404"/>
            <a:ext cx="5686424" cy="361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BA9188F-A121-4963-81FF-BEF7B6FCDB82}"/>
              </a:ext>
            </a:extLst>
          </p:cNvPr>
          <p:cNvSpPr txBox="1"/>
          <p:nvPr/>
        </p:nvSpPr>
        <p:spPr>
          <a:xfrm>
            <a:off x="1513112" y="2707440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err="1">
                <a:solidFill>
                  <a:srgbClr val="333333"/>
                </a:solidFill>
                <a:latin typeface="Montserrat" panose="00000500000000000000" pitchFamily="2" charset="0"/>
              </a:rPr>
              <a:t>Quality</a:t>
            </a:r>
            <a:r>
              <a:rPr lang="es-EC" b="1" dirty="0">
                <a:solidFill>
                  <a:srgbClr val="333333"/>
                </a:solidFill>
                <a:latin typeface="Montserrat" panose="00000500000000000000" pitchFamily="2" charset="0"/>
              </a:rPr>
              <a:t> Management </a:t>
            </a:r>
            <a:r>
              <a:rPr lang="es-EC" b="1" dirty="0" err="1">
                <a:solidFill>
                  <a:srgbClr val="333333"/>
                </a:solidFill>
                <a:latin typeface="Montserrat" panose="00000500000000000000" pitchFamily="2" charset="0"/>
              </a:rPr>
              <a:t>Systems</a:t>
            </a:r>
            <a:endParaRPr lang="es-EC" b="1" dirty="0">
              <a:solidFill>
                <a:srgbClr val="333333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183489-F73C-4FA3-9658-3E3621B9EF26}"/>
              </a:ext>
            </a:extLst>
          </p:cNvPr>
          <p:cNvSpPr txBox="1"/>
          <p:nvPr/>
        </p:nvSpPr>
        <p:spPr>
          <a:xfrm>
            <a:off x="6918183" y="2633072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C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Software </a:t>
            </a:r>
            <a:r>
              <a:rPr lang="es-EC" b="1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Life</a:t>
            </a:r>
            <a:r>
              <a:rPr lang="es-EC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C" b="1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Cycle</a:t>
            </a:r>
            <a:r>
              <a:rPr lang="es-EC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EC" b="1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Processes</a:t>
            </a:r>
            <a:endParaRPr lang="es-EC" b="1" i="0" dirty="0">
              <a:solidFill>
                <a:srgbClr val="333333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35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15AF52F-0FD4-4636-B370-E4CA0024D736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37CFF9-8C7A-4AD9-827E-B0061AF0375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A399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Google Shape;104;p15">
            <a:extLst>
              <a:ext uri="{FF2B5EF4-FFF2-40B4-BE49-F238E27FC236}">
                <a16:creationId xmlns:a16="http://schemas.microsoft.com/office/drawing/2014/main" id="{6E0F24BD-1879-451A-A921-9D6784FD73D4}"/>
              </a:ext>
            </a:extLst>
          </p:cNvPr>
          <p:cNvSpPr txBox="1">
            <a:spLocks/>
          </p:cNvSpPr>
          <p:nvPr/>
        </p:nvSpPr>
        <p:spPr>
          <a:xfrm>
            <a:off x="909265" y="1691699"/>
            <a:ext cx="4045200" cy="84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C" sz="4200" b="1" dirty="0">
                <a:solidFill>
                  <a:srgbClr val="2A39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Objetivo</a:t>
            </a:r>
          </a:p>
        </p:txBody>
      </p:sp>
      <p:sp>
        <p:nvSpPr>
          <p:cNvPr id="10" name="Google Shape;105;p15">
            <a:extLst>
              <a:ext uri="{FF2B5EF4-FFF2-40B4-BE49-F238E27FC236}">
                <a16:creationId xmlns:a16="http://schemas.microsoft.com/office/drawing/2014/main" id="{72A17DF6-7413-44BA-ADAA-2C36F7529B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2563" y="2806698"/>
            <a:ext cx="5024812" cy="2508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s-MX" sz="2000" dirty="0"/>
              <a:t>Revisar los conceptos fundamentales de calidad de software y las principales normas internacionales que la regulan, a través de una exposición teórica y análisis de casos prácticos, para que los estudiantes sean capaces de identificar, aplicar y evaluar principios de calidad en proyectos de software, asegurando su fiabilidad, eficiencia y mantenibilidad.</a:t>
            </a:r>
          </a:p>
        </p:txBody>
      </p:sp>
      <p:sp>
        <p:nvSpPr>
          <p:cNvPr id="11" name="Google Shape;106;p15">
            <a:extLst>
              <a:ext uri="{FF2B5EF4-FFF2-40B4-BE49-F238E27FC236}">
                <a16:creationId xmlns:a16="http://schemas.microsoft.com/office/drawing/2014/main" id="{D818B598-D31E-4FC6-A335-037D49DAAD7E}"/>
              </a:ext>
            </a:extLst>
          </p:cNvPr>
          <p:cNvSpPr txBox="1">
            <a:spLocks/>
          </p:cNvSpPr>
          <p:nvPr/>
        </p:nvSpPr>
        <p:spPr>
          <a:xfrm>
            <a:off x="6738563" y="2892775"/>
            <a:ext cx="4717200" cy="214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s-MX" sz="2400" dirty="0">
                <a:latin typeface="Roboto" panose="02000000000000000000" pitchFamily="2" charset="0"/>
                <a:ea typeface="Roboto" panose="02000000000000000000" pitchFamily="2" charset="0"/>
              </a:rPr>
              <a:t>1.  Calidad de Software.</a:t>
            </a:r>
          </a:p>
          <a:p>
            <a:pPr marL="114300" indent="0">
              <a:spcBef>
                <a:spcPts val="0"/>
              </a:spcBef>
              <a:buSzPts val="1800"/>
              <a:buNone/>
            </a:pPr>
            <a:endParaRPr lang="es-MX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00113" lvl="1" indent="-328613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sz="1800" dirty="0">
                <a:latin typeface="Roboto" panose="02000000000000000000" pitchFamily="2" charset="0"/>
                <a:ea typeface="Roboto" panose="02000000000000000000" pitchFamily="2" charset="0"/>
              </a:rPr>
              <a:t>1.1.  QA de producto de software.</a:t>
            </a:r>
          </a:p>
          <a:p>
            <a:pPr marL="900113" lvl="1" indent="-328613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sz="1800" dirty="0">
                <a:latin typeface="Roboto" panose="02000000000000000000" pitchFamily="2" charset="0"/>
                <a:ea typeface="Roboto" panose="02000000000000000000" pitchFamily="2" charset="0"/>
              </a:rPr>
              <a:t>1.2.  Normas de calidad.</a:t>
            </a:r>
          </a:p>
          <a:p>
            <a:pPr marL="900113" lvl="1" indent="-328613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MX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Google Shape;104;p15">
            <a:extLst>
              <a:ext uri="{FF2B5EF4-FFF2-40B4-BE49-F238E27FC236}">
                <a16:creationId xmlns:a16="http://schemas.microsoft.com/office/drawing/2014/main" id="{42CFB169-FBDD-4FEB-975A-D36444EBBBDE}"/>
              </a:ext>
            </a:extLst>
          </p:cNvPr>
          <p:cNvSpPr txBox="1">
            <a:spLocks/>
          </p:cNvSpPr>
          <p:nvPr/>
        </p:nvSpPr>
        <p:spPr>
          <a:xfrm>
            <a:off x="7141424" y="1691699"/>
            <a:ext cx="4045200" cy="84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s-EC" sz="4200" b="1" dirty="0">
                <a:latin typeface="Roboto" panose="02000000000000000000" pitchFamily="2" charset="0"/>
                <a:ea typeface="Roboto" panose="02000000000000000000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257874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Los nuevos cambios de la ISO 9001">
            <a:extLst>
              <a:ext uri="{FF2B5EF4-FFF2-40B4-BE49-F238E27FC236}">
                <a16:creationId xmlns:a16="http://schemas.microsoft.com/office/drawing/2014/main" id="{4CD02076-D615-43EC-B54A-54B40269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003629"/>
            <a:ext cx="10700657" cy="5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A53FD82-59CF-4A73-93E9-9E8C4FF4E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Beneficios de la adopción de normas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104;p15">
            <a:extLst>
              <a:ext uri="{FF2B5EF4-FFF2-40B4-BE49-F238E27FC236}">
                <a16:creationId xmlns:a16="http://schemas.microsoft.com/office/drawing/2014/main" id="{3F741680-CB1D-4890-802D-6C860B6C503D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</p:spTree>
    <p:extLst>
      <p:ext uri="{BB962C8B-B14F-4D97-AF65-F5344CB8AC3E}">
        <p14:creationId xmlns:p14="http://schemas.microsoft.com/office/powerpoint/2010/main" val="2507513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583882C6-BFD2-400D-BF79-C41F4028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13" y="1262741"/>
            <a:ext cx="5694358" cy="539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9F1953F4-DD5A-4BAE-80AC-BBB843F74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86" y="2956777"/>
            <a:ext cx="5594914" cy="162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E8A7CDF-3631-4643-962F-73B6123E5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Procesos y Documentación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104;p15">
            <a:extLst>
              <a:ext uri="{FF2B5EF4-FFF2-40B4-BE49-F238E27FC236}">
                <a16:creationId xmlns:a16="http://schemas.microsoft.com/office/drawing/2014/main" id="{F76A8068-2C7D-43E0-A247-03A080766488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</p:spTree>
    <p:extLst>
      <p:ext uri="{BB962C8B-B14F-4D97-AF65-F5344CB8AC3E}">
        <p14:creationId xmlns:p14="http://schemas.microsoft.com/office/powerpoint/2010/main" val="3887403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18778D-640E-43DC-A4BC-3C43F2D5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034201"/>
            <a:ext cx="3979170" cy="56127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492A2B1-2A77-4C04-A222-E2879F1B2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030" y="1051775"/>
            <a:ext cx="3979170" cy="557756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3BDE973-CDB0-4D16-A79E-717B6426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Procesos y Documentación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104;p15">
            <a:extLst>
              <a:ext uri="{FF2B5EF4-FFF2-40B4-BE49-F238E27FC236}">
                <a16:creationId xmlns:a16="http://schemas.microsoft.com/office/drawing/2014/main" id="{FCE01C7B-98FB-4C67-8428-A4F5E07479C3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</p:spTree>
    <p:extLst>
      <p:ext uri="{BB962C8B-B14F-4D97-AF65-F5344CB8AC3E}">
        <p14:creationId xmlns:p14="http://schemas.microsoft.com/office/powerpoint/2010/main" val="1760652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BB3226B-CE9C-4B56-80F5-BC235D28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76" y="1662112"/>
            <a:ext cx="5511912" cy="154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>
            <a:extLst>
              <a:ext uri="{FF2B5EF4-FFF2-40B4-BE49-F238E27FC236}">
                <a16:creationId xmlns:a16="http://schemas.microsoft.com/office/drawing/2014/main" id="{A6E03B2D-1382-41B4-8F32-1E65BE7B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2" y="2340966"/>
            <a:ext cx="3877012" cy="33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6E85D567-F78D-475A-AA7F-E998F28D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76" y="3541654"/>
            <a:ext cx="5511912" cy="310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19D4986-D7D9-41AD-AA74-8BE7C00DB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Implementación norma 25010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104;p15">
            <a:extLst>
              <a:ext uri="{FF2B5EF4-FFF2-40B4-BE49-F238E27FC236}">
                <a16:creationId xmlns:a16="http://schemas.microsoft.com/office/drawing/2014/main" id="{0C78C7C7-DDAF-4D2E-A6FC-228E0A41BFE8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</p:spTree>
    <p:extLst>
      <p:ext uri="{BB962C8B-B14F-4D97-AF65-F5344CB8AC3E}">
        <p14:creationId xmlns:p14="http://schemas.microsoft.com/office/powerpoint/2010/main" val="116721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E7C119BC-A3D1-407A-9976-752286A1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1" y="2623457"/>
            <a:ext cx="5159429" cy="296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>
            <a:extLst>
              <a:ext uri="{FF2B5EF4-FFF2-40B4-BE49-F238E27FC236}">
                <a16:creationId xmlns:a16="http://schemas.microsoft.com/office/drawing/2014/main" id="{E43E13AB-1689-4E89-83A2-B20EB25E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99" y="3081111"/>
            <a:ext cx="6259443" cy="17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3B2D834-7555-4021-8C9F-406535C30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Experiencias de implementación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D2021D50-2EB8-4ADE-9A15-72D177842F5D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</p:spTree>
    <p:extLst>
      <p:ext uri="{BB962C8B-B14F-4D97-AF65-F5344CB8AC3E}">
        <p14:creationId xmlns:p14="http://schemas.microsoft.com/office/powerpoint/2010/main" val="3501635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CE6CD3FE-3F78-495A-8D3F-807599C33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493" y="1077685"/>
            <a:ext cx="5056723" cy="150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979228C0-0EB1-45CD-B62C-2A306DE5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00" y="2710543"/>
            <a:ext cx="12033300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571C414-57F2-456A-9219-DC9044F7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EJERCICIO PRÁCTICO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</p:spTree>
    <p:extLst>
      <p:ext uri="{BB962C8B-B14F-4D97-AF65-F5344CB8AC3E}">
        <p14:creationId xmlns:p14="http://schemas.microsoft.com/office/powerpoint/2010/main" val="3748861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571C414-57F2-456A-9219-DC9044F7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EJERCICIO PRÁCTICO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5668C460-5A0D-4ABC-BB74-99533B4D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9" y="1860306"/>
            <a:ext cx="10985752" cy="43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47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571C414-57F2-456A-9219-DC9044F7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EJERCICIO PRÁCTICO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14DA3B73-CD23-4911-AD57-23953419A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" y="1443882"/>
            <a:ext cx="6505449" cy="22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>
            <a:extLst>
              <a:ext uri="{FF2B5EF4-FFF2-40B4-BE49-F238E27FC236}">
                <a16:creationId xmlns:a16="http://schemas.microsoft.com/office/drawing/2014/main" id="{F787F545-529D-4EA6-8268-64986A8E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23" y="3842126"/>
            <a:ext cx="3156634" cy="270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C5380090-71D7-4B06-9455-7EE72665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710" y="1830363"/>
            <a:ext cx="4132489" cy="447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110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571C414-57F2-456A-9219-DC9044F7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EJERCICIO PRÁCTICO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B952ECD6-B8F4-4E32-9C2A-1D9D8979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60" y="1354801"/>
            <a:ext cx="98520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852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571C414-57F2-456A-9219-DC9044F7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EJERCICIO PRÁCTICO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C0FD068-C90C-4827-9CD8-210F631FC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7" y="2405744"/>
            <a:ext cx="11091831" cy="325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9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6;p15">
            <a:extLst>
              <a:ext uri="{FF2B5EF4-FFF2-40B4-BE49-F238E27FC236}">
                <a16:creationId xmlns:a16="http://schemas.microsoft.com/office/drawing/2014/main" id="{70183438-5416-40CB-A294-9508C7ADB6C2}"/>
              </a:ext>
            </a:extLst>
          </p:cNvPr>
          <p:cNvSpPr txBox="1">
            <a:spLocks/>
          </p:cNvSpPr>
          <p:nvPr/>
        </p:nvSpPr>
        <p:spPr>
          <a:xfrm>
            <a:off x="874304" y="2631518"/>
            <a:ext cx="10138592" cy="2145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ts val="1800"/>
              <a:buNone/>
            </a:pPr>
            <a:r>
              <a:rPr lang="es-MX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 Calidad de Software.</a:t>
            </a:r>
          </a:p>
          <a:p>
            <a:pPr marL="114300" indent="0">
              <a:spcBef>
                <a:spcPts val="0"/>
              </a:spcBef>
              <a:buSzPts val="1800"/>
              <a:buNone/>
            </a:pPr>
            <a:endParaRPr lang="es-MX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00113" lvl="1" indent="-328613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1.1.  QA de producto de software.</a:t>
            </a:r>
          </a:p>
          <a:p>
            <a:pPr marL="900113" lvl="1" indent="-328613"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738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571C414-57F2-456A-9219-DC9044F7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EJERCICIO PRÁCTICO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BFDB701A-F538-476C-B286-30721263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5" y="1424793"/>
            <a:ext cx="10665958" cy="512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84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571C414-57F2-456A-9219-DC9044F7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7" y="310188"/>
            <a:ext cx="5225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EJERCICIO PRÁCTICO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58A100DF-A968-451E-A46B-08C8C22A0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66" y="1194762"/>
            <a:ext cx="11036321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842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571C414-57F2-456A-9219-DC9044F74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5516" y="310188"/>
            <a:ext cx="154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TALLER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50781456-BF6E-4A1B-9D6E-4E40961B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83" y="771853"/>
            <a:ext cx="6404433" cy="592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369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3395BA24-2B47-45A7-A982-33B3E36F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589" y="1138150"/>
            <a:ext cx="9099096" cy="540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D731BDD-7474-47CB-9871-C5594BD9F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5516" y="310188"/>
            <a:ext cx="154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TALLER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142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D731BDD-7474-47CB-9871-C5594BD9F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5516" y="310188"/>
            <a:ext cx="154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TALLER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08018AEF-17B0-4258-9943-FB6C974E6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95" y="1291318"/>
            <a:ext cx="10927209" cy="510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930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F8CCCD44-CDC7-4663-80ED-85D24BC87736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3389091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2. Normas de Calidad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D731BDD-7474-47CB-9871-C5594BD9F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5516" y="310188"/>
            <a:ext cx="154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rgbClr val="2A3990"/>
                </a:solidFill>
                <a:effectLst/>
                <a:latin typeface="Roboto" panose="02000000000000000000" pitchFamily="2" charset="0"/>
              </a:rPr>
              <a:t>TALLER</a:t>
            </a:r>
            <a:endParaRPr kumimoji="0" lang="es-EC" altLang="es-EC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F55267DD-4408-48C3-8167-4F3B25C1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9" y="1978879"/>
            <a:ext cx="11059886" cy="343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7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03C1AF6-FCB4-4860-BD16-4CD558C45207}"/>
              </a:ext>
            </a:extLst>
          </p:cNvPr>
          <p:cNvSpPr/>
          <p:nvPr/>
        </p:nvSpPr>
        <p:spPr>
          <a:xfrm>
            <a:off x="5279775" y="2184380"/>
            <a:ext cx="17363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4000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Gracias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E939603-14B7-4D05-8941-B4B86D2813AB}"/>
              </a:ext>
            </a:extLst>
          </p:cNvPr>
          <p:cNvSpPr/>
          <p:nvPr/>
        </p:nvSpPr>
        <p:spPr>
          <a:xfrm>
            <a:off x="2647612" y="4771592"/>
            <a:ext cx="70006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0"/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Responsabilidad con pensamiento positivo</a:t>
            </a:r>
          </a:p>
        </p:txBody>
      </p:sp>
    </p:spTree>
    <p:extLst>
      <p:ext uri="{BB962C8B-B14F-4D97-AF65-F5344CB8AC3E}">
        <p14:creationId xmlns:p14="http://schemas.microsoft.com/office/powerpoint/2010/main" val="369638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3B2DE-3BBD-46EA-A92C-1F3386A6B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81" y="1149237"/>
            <a:ext cx="7541533" cy="544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FA3DB81-7D93-4CF1-93A2-591EACFD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4" y="2962942"/>
            <a:ext cx="1773344" cy="16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1630AA-92A9-407F-BFBD-9E9B9690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4" y="4865934"/>
            <a:ext cx="1835933" cy="1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21C1FED3-02ED-4E41-B041-EE36211CCD41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64262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pic>
        <p:nvPicPr>
          <p:cNvPr id="1030" name="Picture 6" descr="Quality Assurance - Al-Nwassy">
            <a:extLst>
              <a:ext uri="{FF2B5EF4-FFF2-40B4-BE49-F238E27FC236}">
                <a16:creationId xmlns:a16="http://schemas.microsoft.com/office/drawing/2014/main" id="{49622EC5-3ADF-4154-B62D-6EA38A4D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5" y="895184"/>
            <a:ext cx="1773344" cy="17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0574871-D8EE-4110-AF4C-BA5E0D299921}"/>
              </a:ext>
            </a:extLst>
          </p:cNvPr>
          <p:cNvSpPr txBox="1"/>
          <p:nvPr/>
        </p:nvSpPr>
        <p:spPr>
          <a:xfrm>
            <a:off x="9259204" y="1597190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Ciclo de Deming</a:t>
            </a:r>
          </a:p>
        </p:txBody>
      </p:sp>
    </p:spTree>
    <p:extLst>
      <p:ext uri="{BB962C8B-B14F-4D97-AF65-F5344CB8AC3E}">
        <p14:creationId xmlns:p14="http://schemas.microsoft.com/office/powerpoint/2010/main" val="806721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034983-5B15-453C-9F84-3A401737F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r="7768" b="13042"/>
          <a:stretch/>
        </p:blipFill>
        <p:spPr>
          <a:xfrm>
            <a:off x="925285" y="1136674"/>
            <a:ext cx="10189029" cy="4584651"/>
          </a:xfrm>
          <a:prstGeom prst="rect">
            <a:avLst/>
          </a:prstGeom>
        </p:spPr>
      </p:pic>
      <p:sp>
        <p:nvSpPr>
          <p:cNvPr id="6" name="Google Shape;104;p15">
            <a:extLst>
              <a:ext uri="{FF2B5EF4-FFF2-40B4-BE49-F238E27FC236}">
                <a16:creationId xmlns:a16="http://schemas.microsoft.com/office/drawing/2014/main" id="{5BC9BCFF-2F50-4C8D-BA33-9C34B54F8BB4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64262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</p:spTree>
    <p:extLst>
      <p:ext uri="{BB962C8B-B14F-4D97-AF65-F5344CB8AC3E}">
        <p14:creationId xmlns:p14="http://schemas.microsoft.com/office/powerpoint/2010/main" val="134150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CF71776-7937-45D5-BE74-2DCE8B59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19" y="1415143"/>
            <a:ext cx="6526810" cy="169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B83750D-8FFC-4F28-94ED-197F6263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11" b="95722" l="3599" r="94859">
                        <a14:foregroundMark x1="17738" y1="45187" x2="16967" y2="31016"/>
                        <a14:foregroundMark x1="40617" y1="20321" x2="47558" y2="9091"/>
                        <a14:foregroundMark x1="85861" y1="50267" x2="85861" y2="62834"/>
                        <a14:foregroundMark x1="65810" y1="74866" x2="57584" y2="86364"/>
                        <a14:foregroundMark x1="28792" y1="81818" x2="17738" y2="70588"/>
                        <a14:foregroundMark x1="17738" y1="70588" x2="17738" y2="70588"/>
                        <a14:foregroundMark x1="7712" y1="56684" x2="10797" y2="37433"/>
                        <a14:foregroundMark x1="27763" y1="16578" x2="37018" y2="8289"/>
                        <a14:foregroundMark x1="47558" y1="16845" x2="48072" y2="20053"/>
                        <a14:foregroundMark x1="45501" y1="6150" x2="35219" y2="4011"/>
                        <a14:foregroundMark x1="60668" y1="5080" x2="78920" y2="29144"/>
                        <a14:foregroundMark x1="78920" y1="29144" x2="79434" y2="30749"/>
                        <a14:foregroundMark x1="76864" y1="48396" x2="86118" y2="66578"/>
                        <a14:foregroundMark x1="86118" y1="66578" x2="86118" y2="68449"/>
                        <a14:foregroundMark x1="91003" y1="40107" x2="90231" y2="63636"/>
                        <a14:foregroundMark x1="53470" y1="92246" x2="64781" y2="88503"/>
                        <a14:foregroundMark x1="64781" y1="88503" x2="74807" y2="81283"/>
                        <a14:foregroundMark x1="37532" y1="95722" x2="32648" y2="82620"/>
                        <a14:foregroundMark x1="32648" y1="82620" x2="32648" y2="82620"/>
                        <a14:foregroundMark x1="94859" y1="59091" x2="93573" y2="47594"/>
                        <a14:foregroundMark x1="3599" y1="54813" x2="4884" y2="42513"/>
                        <a14:foregroundMark x1="28021" y1="87701" x2="28535" y2="85027"/>
                        <a14:foregroundMark x1="67095" y1="12567" x2="66581" y2="7487"/>
                        <a14:foregroundMark x1="41902" y1="43316" x2="58612" y2="42781"/>
                        <a14:foregroundMark x1="58612" y1="42781" x2="42159" y2="45455"/>
                        <a14:foregroundMark x1="48072" y1="50000" x2="46530" y2="48128"/>
                        <a14:foregroundMark x1="38817" y1="53209" x2="54056" y2="53209"/>
                        <a14:foregroundMark x1="55332" y1="53853" x2="46530" y2="55348"/>
                        <a14:foregroundMark x1="63664" y1="55348" x2="64524" y2="55348"/>
                        <a14:foregroundMark x1="46530" y1="55348" x2="57457" y2="55348"/>
                        <a14:foregroundMark x1="64524" y1="55348" x2="66067" y2="53209"/>
                        <a14:foregroundMark x1="58612" y1="47326" x2="56041" y2="47059"/>
                        <a14:foregroundMark x1="39075" y1="52674" x2="38817" y2="53476"/>
                        <a14:foregroundMark x1="39075" y1="58556" x2="39846" y2="52941"/>
                        <a14:foregroundMark x1="58355" y1="59626" x2="60154" y2="58824"/>
                        <a14:foregroundMark x1="59640" y1="59091" x2="60668" y2="52674"/>
                        <a14:backgroundMark x1="61899" y1="50469" x2="66067" y2="51872"/>
                        <a14:backgroundMark x1="57326" y1="48930" x2="61431" y2="50312"/>
                        <a14:backgroundMark x1="61197" y1="56681" x2="63239" y2="56150"/>
                        <a14:backgroundMark x1="56041" y1="58021" x2="59584" y2="57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061" y="1709246"/>
            <a:ext cx="4664594" cy="448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EC189EC-0310-4F6B-BCB6-E5EC3C6F0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05" y="3528241"/>
            <a:ext cx="3630838" cy="279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62FC055D-8721-41C9-956B-C91BDBFDB6AD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64262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</p:spTree>
    <p:extLst>
      <p:ext uri="{BB962C8B-B14F-4D97-AF65-F5344CB8AC3E}">
        <p14:creationId xmlns:p14="http://schemas.microsoft.com/office/powerpoint/2010/main" val="214561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ributos de calidad de software: todo lo que necesitas saber">
            <a:extLst>
              <a:ext uri="{FF2B5EF4-FFF2-40B4-BE49-F238E27FC236}">
                <a16:creationId xmlns:a16="http://schemas.microsoft.com/office/drawing/2014/main" id="{843B50BF-71FC-403E-A7FE-FDD9B9338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54" y="513963"/>
            <a:ext cx="9310461" cy="63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4;p15">
            <a:extLst>
              <a:ext uri="{FF2B5EF4-FFF2-40B4-BE49-F238E27FC236}">
                <a16:creationId xmlns:a16="http://schemas.microsoft.com/office/drawing/2014/main" id="{8A1D159D-9FDE-41C9-BAF0-1AD1EF9BE434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64262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</p:spTree>
    <p:extLst>
      <p:ext uri="{BB962C8B-B14F-4D97-AF65-F5344CB8AC3E}">
        <p14:creationId xmlns:p14="http://schemas.microsoft.com/office/powerpoint/2010/main" val="95013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>
            <a:extLst>
              <a:ext uri="{FF2B5EF4-FFF2-40B4-BE49-F238E27FC236}">
                <a16:creationId xmlns:a16="http://schemas.microsoft.com/office/drawing/2014/main" id="{8346E278-A418-41B4-A40E-2D41E064D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2" y="2825296"/>
            <a:ext cx="5646698" cy="159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4;p15">
            <a:extLst>
              <a:ext uri="{FF2B5EF4-FFF2-40B4-BE49-F238E27FC236}">
                <a16:creationId xmlns:a16="http://schemas.microsoft.com/office/drawing/2014/main" id="{598FFEB4-2455-4739-A27B-DA6DDC4B326B}"/>
              </a:ext>
            </a:extLst>
          </p:cNvPr>
          <p:cNvSpPr txBox="1">
            <a:spLocks/>
          </p:cNvSpPr>
          <p:nvPr/>
        </p:nvSpPr>
        <p:spPr>
          <a:xfrm>
            <a:off x="39909" y="69621"/>
            <a:ext cx="6426205" cy="5311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C" sz="2200" b="1" dirty="0">
                <a:solidFill>
                  <a:srgbClr val="2A399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Calidad de software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2A7F7F-A718-4172-B036-7E6AC777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1" y="1100062"/>
            <a:ext cx="4748648" cy="531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15346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</TotalTime>
  <Words>613</Words>
  <Application>Microsoft Office PowerPoint</Application>
  <PresentationFormat>Panorámica</PresentationFormat>
  <Paragraphs>100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3" baseType="lpstr">
      <vt:lpstr>Arial</vt:lpstr>
      <vt:lpstr>Century Gothic</vt:lpstr>
      <vt:lpstr>Monotype Corsiva</vt:lpstr>
      <vt:lpstr>Montserrat</vt:lpstr>
      <vt:lpstr>Roboto</vt:lpstr>
      <vt:lpstr>Wingdings 3</vt:lpstr>
      <vt:lpstr>Sector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QA DE PRODUCTO DE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ruben caiza caizabuano</dc:creator>
  <cp:lastModifiedBy>jose ruben caiza caizabuano</cp:lastModifiedBy>
  <cp:revision>1</cp:revision>
  <dcterms:created xsi:type="dcterms:W3CDTF">2025-03-19T20:45:49Z</dcterms:created>
  <dcterms:modified xsi:type="dcterms:W3CDTF">2025-03-19T21:00:20Z</dcterms:modified>
</cp:coreProperties>
</file>